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4"/>
  </p:notesMasterIdLst>
  <p:sldIdLst>
    <p:sldId id="256" r:id="rId2"/>
    <p:sldId id="257" r:id="rId3"/>
    <p:sldId id="333" r:id="rId4"/>
    <p:sldId id="337" r:id="rId5"/>
    <p:sldId id="338" r:id="rId6"/>
    <p:sldId id="340" r:id="rId7"/>
    <p:sldId id="341" r:id="rId8"/>
    <p:sldId id="346" r:id="rId9"/>
    <p:sldId id="348" r:id="rId10"/>
    <p:sldId id="344" r:id="rId11"/>
    <p:sldId id="343" r:id="rId12"/>
    <p:sldId id="345" r:id="rId13"/>
  </p:sldIdLst>
  <p:sldSz cx="9144000" cy="5143500" type="screen16x9"/>
  <p:notesSz cx="6858000" cy="9144000"/>
  <p:embeddedFontLst>
    <p:embeddedFont>
      <p:font typeface="Darker Grotesque" panose="020B0604020202020204" charset="0"/>
      <p:regular r:id="rId15"/>
      <p:bold r:id="rId16"/>
    </p:embeddedFont>
    <p:embeddedFont>
      <p:font typeface="Darker Grotesque Medium" panose="020B0604020202020204" charset="0"/>
      <p:regular r:id="rId17"/>
      <p:bold r:id="rId18"/>
    </p:embeddedFont>
    <p:embeddedFont>
      <p:font typeface="Helvetica" panose="020B060402020202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PT Sans" panose="020B0503020203020204" pitchFamily="34"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0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5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656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D0B11303-DF9F-06C5-8E2A-30BD729B875D}"/>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259F6BDB-8AD9-8894-AAC9-633B3DC288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7477A190-1B4E-537D-937B-454279481C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2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8F7BD880-E716-FBFF-01B4-79DB4C109F0E}"/>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C5FFB96D-A64E-0F26-19FF-8ED6C1E74E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BE8A9353-F223-B28C-4E8C-5C636786B5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01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819438" y="1551583"/>
            <a:ext cx="3358551"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Experiment 4</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Water level measurement</a:t>
            </a:r>
          </a:p>
          <a:p>
            <a:pPr marL="0" lvl="0" indent="0" algn="l" rtl="0">
              <a:spcBef>
                <a:spcPts val="0"/>
              </a:spcBef>
              <a:spcAft>
                <a:spcPts val="0"/>
              </a:spcAft>
              <a:buNone/>
            </a:pPr>
            <a:r>
              <a:rPr lang="en-US" sz="2800" dirty="0"/>
              <a:t>with Ultrasonic</a:t>
            </a: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ircuit board with many different components&#10;&#10;Description automatically generated">
            <a:extLst>
              <a:ext uri="{FF2B5EF4-FFF2-40B4-BE49-F238E27FC236}">
                <a16:creationId xmlns:a16="http://schemas.microsoft.com/office/drawing/2014/main" id="{908E7690-AC6F-821B-B366-27C992616516}"/>
              </a:ext>
            </a:extLst>
          </p:cNvPr>
          <p:cNvPicPr>
            <a:picLocks noChangeAspect="1"/>
          </p:cNvPicPr>
          <p:nvPr/>
        </p:nvPicPr>
        <p:blipFill>
          <a:blip r:embed="rId3"/>
          <a:stretch>
            <a:fillRect/>
          </a:stretch>
        </p:blipFill>
        <p:spPr>
          <a:xfrm>
            <a:off x="4976038" y="1005079"/>
            <a:ext cx="3198647" cy="2266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a:extLst>
              <a:ext uri="{FF2B5EF4-FFF2-40B4-BE49-F238E27FC236}">
                <a16:creationId xmlns:a16="http://schemas.microsoft.com/office/drawing/2014/main" id="{DF5E8714-DCF0-AFC3-8323-81F528E68740}"/>
              </a:ext>
            </a:extLst>
          </p:cNvPr>
          <p:cNvPicPr>
            <a:picLocks noChangeAspect="1"/>
          </p:cNvPicPr>
          <p:nvPr/>
        </p:nvPicPr>
        <p:blipFill>
          <a:blip r:embed="rId6"/>
          <a:srcRect t="5462" b="48473"/>
          <a:stretch/>
        </p:blipFill>
        <p:spPr>
          <a:xfrm>
            <a:off x="1834932" y="603094"/>
            <a:ext cx="4899842" cy="4203342"/>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7" name="Picture 6">
            <a:extLst>
              <a:ext uri="{FF2B5EF4-FFF2-40B4-BE49-F238E27FC236}">
                <a16:creationId xmlns:a16="http://schemas.microsoft.com/office/drawing/2014/main" id="{43005921-8C35-C3CF-B0CC-5BD6E37C787D}"/>
              </a:ext>
            </a:extLst>
          </p:cNvPr>
          <p:cNvPicPr>
            <a:picLocks noChangeAspect="1"/>
          </p:cNvPicPr>
          <p:nvPr/>
        </p:nvPicPr>
        <p:blipFill>
          <a:blip r:embed="rId6"/>
          <a:srcRect t="51528" b="3491"/>
          <a:stretch/>
        </p:blipFill>
        <p:spPr>
          <a:xfrm>
            <a:off x="1869578" y="558817"/>
            <a:ext cx="5126366" cy="4294128"/>
          </a:xfrm>
          <a:prstGeom prst="rect">
            <a:avLst/>
          </a:prstGeom>
        </p:spPr>
      </p:pic>
    </p:spTree>
    <p:extLst>
      <p:ext uri="{BB962C8B-B14F-4D97-AF65-F5344CB8AC3E}">
        <p14:creationId xmlns:p14="http://schemas.microsoft.com/office/powerpoint/2010/main" val="271415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mj-lt"/>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indent="0" eaLnBrk="0" fontAlgn="base" hangingPunct="0">
              <a:spcBef>
                <a:spcPct val="0"/>
              </a:spcBef>
              <a:spcAft>
                <a:spcPct val="0"/>
              </a:spcAft>
              <a:buClrTx/>
              <a:buSzTx/>
            </a:pPr>
            <a:r>
              <a:rPr lang="en-US" sz="1600" dirty="0"/>
              <a:t>In this project, Measure water levels in a tank using an ultrasonic sensor. Display the level on an OLED display and activate a buzzer if the water level exceeds a predefined threshold.</a:t>
            </a:r>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Water level measurement with ultrasonic</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4652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03</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UltraSonic</a:t>
            </a:r>
            <a:r>
              <a:rPr lang="en-US" dirty="0">
                <a:solidFill>
                  <a:schemeClr val="bg1"/>
                </a:solidFill>
              </a:rPr>
              <a:t> Sensor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OLED Display</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Arduino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5740149"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Buzzer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402278"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B4963C3-453D-2DE9-EB90-B2370D476CAC}"/>
              </a:ext>
            </a:extLst>
          </p:cNvPr>
          <p:cNvPicPr>
            <a:picLocks noChangeAspect="1"/>
          </p:cNvPicPr>
          <p:nvPr/>
        </p:nvPicPr>
        <p:blipFill>
          <a:blip r:embed="rId4"/>
          <a:stretch>
            <a:fillRect/>
          </a:stretch>
        </p:blipFill>
        <p:spPr>
          <a:xfrm>
            <a:off x="1930348" y="2893105"/>
            <a:ext cx="1159705" cy="746140"/>
          </a:xfrm>
          <a:prstGeom prst="rect">
            <a:avLst/>
          </a:prstGeom>
        </p:spPr>
      </p:pic>
      <p:pic>
        <p:nvPicPr>
          <p:cNvPr id="5" name="Picture 4">
            <a:extLst>
              <a:ext uri="{FF2B5EF4-FFF2-40B4-BE49-F238E27FC236}">
                <a16:creationId xmlns:a16="http://schemas.microsoft.com/office/drawing/2014/main" id="{5099CE9F-156E-BBA0-CDF1-7D8FBE7B2802}"/>
              </a:ext>
            </a:extLst>
          </p:cNvPr>
          <p:cNvPicPr>
            <a:picLocks noChangeAspect="1"/>
          </p:cNvPicPr>
          <p:nvPr/>
        </p:nvPicPr>
        <p:blipFill>
          <a:blip r:embed="rId5"/>
          <a:stretch>
            <a:fillRect/>
          </a:stretch>
        </p:blipFill>
        <p:spPr>
          <a:xfrm>
            <a:off x="2990472" y="4137414"/>
            <a:ext cx="886048" cy="547477"/>
          </a:xfrm>
          <a:prstGeom prst="rect">
            <a:avLst/>
          </a:prstGeom>
        </p:spPr>
      </p:pic>
      <p:pic>
        <p:nvPicPr>
          <p:cNvPr id="7" name="Picture 6">
            <a:extLst>
              <a:ext uri="{FF2B5EF4-FFF2-40B4-BE49-F238E27FC236}">
                <a16:creationId xmlns:a16="http://schemas.microsoft.com/office/drawing/2014/main" id="{3C103CBD-EF16-921A-F1F6-A352A3DB2328}"/>
              </a:ext>
            </a:extLst>
          </p:cNvPr>
          <p:cNvPicPr>
            <a:picLocks noChangeAspect="1"/>
          </p:cNvPicPr>
          <p:nvPr/>
        </p:nvPicPr>
        <p:blipFill>
          <a:blip r:embed="rId6"/>
          <a:stretch>
            <a:fillRect/>
          </a:stretch>
        </p:blipFill>
        <p:spPr>
          <a:xfrm>
            <a:off x="6655682" y="4177060"/>
            <a:ext cx="514959" cy="438596"/>
          </a:xfrm>
          <a:prstGeom prst="rect">
            <a:avLst/>
          </a:prstGeom>
        </p:spPr>
      </p:pic>
      <p:pic>
        <p:nvPicPr>
          <p:cNvPr id="3" name="Picture 2" descr="A blue and white electronic device&#10;&#10;Description automatically generated">
            <a:extLst>
              <a:ext uri="{FF2B5EF4-FFF2-40B4-BE49-F238E27FC236}">
                <a16:creationId xmlns:a16="http://schemas.microsoft.com/office/drawing/2014/main" id="{67AAFAA2-79F4-D57F-D23D-42EFD4AF8599}"/>
              </a:ext>
            </a:extLst>
          </p:cNvPr>
          <p:cNvPicPr>
            <a:picLocks noChangeAspect="1"/>
          </p:cNvPicPr>
          <p:nvPr/>
        </p:nvPicPr>
        <p:blipFill>
          <a:blip r:embed="rId7"/>
          <a:stretch>
            <a:fillRect/>
          </a:stretch>
        </p:blipFill>
        <p:spPr>
          <a:xfrm>
            <a:off x="5926896" y="2920847"/>
            <a:ext cx="1190594" cy="892946"/>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4024626" y="320909"/>
            <a:ext cx="1426591" cy="1010872"/>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
        <p:nvSpPr>
          <p:cNvPr id="3" name="Google Shape;1032;p66">
            <a:hlinkClick r:id="" action="ppaction://noaction"/>
            <a:extLst>
              <a:ext uri="{FF2B5EF4-FFF2-40B4-BE49-F238E27FC236}">
                <a16:creationId xmlns:a16="http://schemas.microsoft.com/office/drawing/2014/main" id="{AA51B2F5-E7AB-0785-B20E-B107B40AE3DE}"/>
              </a:ext>
            </a:extLst>
          </p:cNvPr>
          <p:cNvSpPr txBox="1">
            <a:spLocks/>
          </p:cNvSpPr>
          <p:nvPr/>
        </p:nvSpPr>
        <p:spPr>
          <a:xfrm>
            <a:off x="710942" y="5307956"/>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UltraSonic</a:t>
            </a:r>
            <a:r>
              <a:rPr lang="en-US" dirty="0">
                <a:solidFill>
                  <a:schemeClr val="bg1"/>
                </a:solidFill>
              </a:rPr>
              <a:t> Sensor</a:t>
            </a:r>
          </a:p>
        </p:txBody>
      </p:sp>
      <p:sp>
        <p:nvSpPr>
          <p:cNvPr id="8" name="Google Shape;1046;p66">
            <a:hlinkClick r:id="" action="ppaction://noaction"/>
            <a:extLst>
              <a:ext uri="{FF2B5EF4-FFF2-40B4-BE49-F238E27FC236}">
                <a16:creationId xmlns:a16="http://schemas.microsoft.com/office/drawing/2014/main" id="{3D98FBE6-E221-27F2-9187-0555D541FCE5}"/>
              </a:ext>
            </a:extLst>
          </p:cNvPr>
          <p:cNvSpPr txBox="1">
            <a:spLocks/>
          </p:cNvSpPr>
          <p:nvPr/>
        </p:nvSpPr>
        <p:spPr>
          <a:xfrm>
            <a:off x="-378033" y="5307956"/>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9" name="Google Shape;1051;p66">
            <a:extLst>
              <a:ext uri="{FF2B5EF4-FFF2-40B4-BE49-F238E27FC236}">
                <a16:creationId xmlns:a16="http://schemas.microsoft.com/office/drawing/2014/main" id="{7E688ECC-2582-DADE-03DF-58A3C78B6291}"/>
              </a:ext>
            </a:extLst>
          </p:cNvPr>
          <p:cNvGrpSpPr/>
          <p:nvPr/>
        </p:nvGrpSpPr>
        <p:grpSpPr>
          <a:xfrm flipH="1">
            <a:off x="324119" y="5428055"/>
            <a:ext cx="337856" cy="93999"/>
            <a:chOff x="5963614" y="809024"/>
            <a:chExt cx="339690" cy="94500"/>
          </a:xfrm>
        </p:grpSpPr>
        <p:sp>
          <p:nvSpPr>
            <p:cNvPr id="10" name="Google Shape;1052;p66">
              <a:extLst>
                <a:ext uri="{FF2B5EF4-FFF2-40B4-BE49-F238E27FC236}">
                  <a16:creationId xmlns:a16="http://schemas.microsoft.com/office/drawing/2014/main" id="{ED6DBF76-F8F7-1D81-A3B4-4D2B284E896E}"/>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3;p66">
              <a:extLst>
                <a:ext uri="{FF2B5EF4-FFF2-40B4-BE49-F238E27FC236}">
                  <a16:creationId xmlns:a16="http://schemas.microsoft.com/office/drawing/2014/main" id="{0CE19CFA-E41E-7B77-1C32-67C25DCAE17A}"/>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078DA547-CEEB-8897-879F-3EB6927A75E1}"/>
              </a:ext>
            </a:extLst>
          </p:cNvPr>
          <p:cNvPicPr>
            <a:picLocks noChangeAspect="1"/>
          </p:cNvPicPr>
          <p:nvPr/>
        </p:nvPicPr>
        <p:blipFill>
          <a:blip r:embed="rId12"/>
          <a:stretch>
            <a:fillRect/>
          </a:stretch>
        </p:blipFill>
        <p:spPr>
          <a:xfrm>
            <a:off x="1569113" y="5628291"/>
            <a:ext cx="886048" cy="547477"/>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1" name="Google Shape;1121;p68"/>
          <p:cNvSpPr/>
          <p:nvPr/>
        </p:nvSpPr>
        <p:spPr>
          <a:xfrm>
            <a:off x="6417010" y="412894"/>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1485302" y="28733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1340949" y="68110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rPr>
              <a:t>UltraSonic</a:t>
            </a:r>
            <a:r>
              <a:rPr lang="en-US" dirty="0">
                <a:solidFill>
                  <a:schemeClr val="bg1"/>
                </a:solidFill>
              </a:rPr>
              <a:t>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219757" y="66204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921909" y="782141"/>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735337" y="365894"/>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96160C0-6BB5-85E1-0B14-49DD03D7ABE0}"/>
              </a:ext>
            </a:extLst>
          </p:cNvPr>
          <p:cNvPicPr>
            <a:picLocks noChangeAspect="1"/>
          </p:cNvPicPr>
          <p:nvPr/>
        </p:nvPicPr>
        <p:blipFill>
          <a:blip r:embed="rId4"/>
          <a:stretch>
            <a:fillRect/>
          </a:stretch>
        </p:blipFill>
        <p:spPr>
          <a:xfrm>
            <a:off x="1259764" y="2089950"/>
            <a:ext cx="1477201" cy="912742"/>
          </a:xfrm>
          <a:prstGeom prst="rect">
            <a:avLst/>
          </a:prstGeom>
        </p:spPr>
      </p:pic>
      <p:sp>
        <p:nvSpPr>
          <p:cNvPr id="5" name="TextBox 4">
            <a:extLst>
              <a:ext uri="{FF2B5EF4-FFF2-40B4-BE49-F238E27FC236}">
                <a16:creationId xmlns:a16="http://schemas.microsoft.com/office/drawing/2014/main" id="{77E3DA91-34E0-8F0C-EEB4-BF92C92B16FB}"/>
              </a:ext>
            </a:extLst>
          </p:cNvPr>
          <p:cNvSpPr txBox="1"/>
          <p:nvPr/>
        </p:nvSpPr>
        <p:spPr>
          <a:xfrm>
            <a:off x="3646449" y="1147865"/>
            <a:ext cx="4601736" cy="2462213"/>
          </a:xfrm>
          <a:prstGeom prst="rect">
            <a:avLst/>
          </a:prstGeom>
          <a:noFill/>
        </p:spPr>
        <p:txBody>
          <a:bodyPr wrap="square">
            <a:spAutoFit/>
          </a:bodyPr>
          <a:lstStyle/>
          <a:p>
            <a:r>
              <a:rPr lang="en-US" dirty="0">
                <a:solidFill>
                  <a:schemeClr val="bg1"/>
                </a:solidFill>
              </a:rPr>
              <a:t>The </a:t>
            </a:r>
            <a:r>
              <a:rPr lang="en-US" b="1" dirty="0">
                <a:solidFill>
                  <a:schemeClr val="bg1"/>
                </a:solidFill>
              </a:rPr>
              <a:t>Ultrasonic Sensor</a:t>
            </a:r>
            <a:r>
              <a:rPr lang="en-US" dirty="0">
                <a:solidFill>
                  <a:schemeClr val="bg1"/>
                </a:solidFill>
              </a:rPr>
              <a:t> is used to measure distance by emitting ultrasonic waves and calculating the time taken for the waves to return after reflecting off an object. It operates using the principle of sound wave propagation and has the following key components:</a:t>
            </a:r>
          </a:p>
          <a:p>
            <a:endParaRPr lang="en-US" b="1" dirty="0">
              <a:solidFill>
                <a:schemeClr val="bg1"/>
              </a:solidFill>
            </a:endParaRPr>
          </a:p>
          <a:p>
            <a:r>
              <a:rPr lang="en-US" b="1" dirty="0">
                <a:solidFill>
                  <a:schemeClr val="bg1"/>
                </a:solidFill>
              </a:rPr>
              <a:t>Pins:</a:t>
            </a:r>
            <a:endParaRPr lang="en-US" dirty="0">
              <a:solidFill>
                <a:schemeClr val="bg1"/>
              </a:solidFill>
            </a:endParaRPr>
          </a:p>
          <a:p>
            <a:pPr lvl="1"/>
            <a:r>
              <a:rPr lang="en-US" b="1" dirty="0">
                <a:solidFill>
                  <a:schemeClr val="bg1"/>
                </a:solidFill>
              </a:rPr>
              <a:t>   VCC</a:t>
            </a:r>
            <a:r>
              <a:rPr lang="en-US" dirty="0">
                <a:solidFill>
                  <a:schemeClr val="bg1"/>
                </a:solidFill>
              </a:rPr>
              <a:t>: Supplies power to the sensor (5V).</a:t>
            </a:r>
          </a:p>
          <a:p>
            <a:pPr lvl="1"/>
            <a:r>
              <a:rPr lang="en-US" b="1" dirty="0">
                <a:solidFill>
                  <a:schemeClr val="bg1"/>
                </a:solidFill>
              </a:rPr>
              <a:t>   GND</a:t>
            </a:r>
            <a:r>
              <a:rPr lang="en-US" dirty="0">
                <a:solidFill>
                  <a:schemeClr val="bg1"/>
                </a:solidFill>
              </a:rPr>
              <a:t>: Common ground.</a:t>
            </a:r>
          </a:p>
          <a:p>
            <a:pPr lvl="1"/>
            <a:r>
              <a:rPr lang="en-US" b="1" dirty="0">
                <a:solidFill>
                  <a:schemeClr val="bg1"/>
                </a:solidFill>
              </a:rPr>
              <a:t>   Trig</a:t>
            </a:r>
            <a:r>
              <a:rPr lang="en-US" dirty="0">
                <a:solidFill>
                  <a:schemeClr val="bg1"/>
                </a:solidFill>
              </a:rPr>
              <a:t>: Trigger pin to send an ultrasonic pulse.</a:t>
            </a:r>
          </a:p>
          <a:p>
            <a:pPr lvl="1"/>
            <a:r>
              <a:rPr lang="en-US" b="1" dirty="0">
                <a:solidFill>
                  <a:schemeClr val="bg1"/>
                </a:solidFill>
              </a:rPr>
              <a:t>   Echo</a:t>
            </a:r>
            <a:r>
              <a:rPr lang="en-US" dirty="0">
                <a:solidFill>
                  <a:schemeClr val="bg1"/>
                </a:solidFill>
              </a:rPr>
              <a:t>: Echo pin to receive the reflected pulse.</a:t>
            </a:r>
          </a:p>
        </p:txBody>
      </p:sp>
      <p:sp>
        <p:nvSpPr>
          <p:cNvPr id="4" name="Google Shape;1033;p66">
            <a:hlinkClick r:id="" action="ppaction://noaction"/>
            <a:extLst>
              <a:ext uri="{FF2B5EF4-FFF2-40B4-BE49-F238E27FC236}">
                <a16:creationId xmlns:a16="http://schemas.microsoft.com/office/drawing/2014/main" id="{869E4C34-D092-A15C-030A-8937F822E3EE}"/>
              </a:ext>
            </a:extLst>
          </p:cNvPr>
          <p:cNvSpPr txBox="1">
            <a:spLocks/>
          </p:cNvSpPr>
          <p:nvPr/>
        </p:nvSpPr>
        <p:spPr>
          <a:xfrm rot="5104756">
            <a:off x="-1787258" y="193986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OLED Display</a:t>
            </a:r>
          </a:p>
        </p:txBody>
      </p:sp>
      <p:sp>
        <p:nvSpPr>
          <p:cNvPr id="8" name="Google Shape;1031;p66">
            <a:hlinkClick r:id="" action="ppaction://noaction"/>
            <a:extLst>
              <a:ext uri="{FF2B5EF4-FFF2-40B4-BE49-F238E27FC236}">
                <a16:creationId xmlns:a16="http://schemas.microsoft.com/office/drawing/2014/main" id="{E12FF006-B4A1-6AAA-D35E-4786E7F5E22A}"/>
              </a:ext>
            </a:extLst>
          </p:cNvPr>
          <p:cNvSpPr txBox="1">
            <a:spLocks/>
          </p:cNvSpPr>
          <p:nvPr/>
        </p:nvSpPr>
        <p:spPr>
          <a:xfrm rot="4855194">
            <a:off x="-1869083" y="247492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03</a:t>
            </a:r>
          </a:p>
        </p:txBody>
      </p:sp>
      <p:grpSp>
        <p:nvGrpSpPr>
          <p:cNvPr id="9" name="Google Shape;1057;p66">
            <a:extLst>
              <a:ext uri="{FF2B5EF4-FFF2-40B4-BE49-F238E27FC236}">
                <a16:creationId xmlns:a16="http://schemas.microsoft.com/office/drawing/2014/main" id="{1306C396-053E-85CF-2A6B-0F6169CFAC3B}"/>
              </a:ext>
            </a:extLst>
          </p:cNvPr>
          <p:cNvGrpSpPr/>
          <p:nvPr/>
        </p:nvGrpSpPr>
        <p:grpSpPr>
          <a:xfrm rot="4855194" flipH="1">
            <a:off x="-1119118" y="2553479"/>
            <a:ext cx="337856" cy="93999"/>
            <a:chOff x="5963614" y="809024"/>
            <a:chExt cx="339690" cy="94500"/>
          </a:xfrm>
        </p:grpSpPr>
        <p:sp>
          <p:nvSpPr>
            <p:cNvPr id="10" name="Google Shape;1058;p66">
              <a:extLst>
                <a:ext uri="{FF2B5EF4-FFF2-40B4-BE49-F238E27FC236}">
                  <a16:creationId xmlns:a16="http://schemas.microsoft.com/office/drawing/2014/main" id="{B74E27A6-DD61-6F7E-E50A-FEC09829702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66">
              <a:extLst>
                <a:ext uri="{FF2B5EF4-FFF2-40B4-BE49-F238E27FC236}">
                  <a16:creationId xmlns:a16="http://schemas.microsoft.com/office/drawing/2014/main" id="{6E1C0FD2-889E-F6AE-7738-A908FD009F80}"/>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A blue and white electronic device&#10;&#10;Description automatically generated">
            <a:extLst>
              <a:ext uri="{FF2B5EF4-FFF2-40B4-BE49-F238E27FC236}">
                <a16:creationId xmlns:a16="http://schemas.microsoft.com/office/drawing/2014/main" id="{FA327C3C-FE8E-2A55-EDB1-0EDDC0228AAC}"/>
              </a:ext>
            </a:extLst>
          </p:cNvPr>
          <p:cNvPicPr>
            <a:picLocks noChangeAspect="1"/>
          </p:cNvPicPr>
          <p:nvPr/>
        </p:nvPicPr>
        <p:blipFill>
          <a:blip r:embed="rId5"/>
          <a:stretch>
            <a:fillRect/>
          </a:stretch>
        </p:blipFill>
        <p:spPr>
          <a:xfrm>
            <a:off x="-1623730" y="3337106"/>
            <a:ext cx="1416250" cy="1062188"/>
          </a:xfrm>
          <a:prstGeom prst="rect">
            <a:avLst/>
          </a:prstGeom>
        </p:spPr>
      </p:pic>
    </p:spTree>
    <p:extLst>
      <p:ext uri="{BB962C8B-B14F-4D97-AF65-F5344CB8AC3E}">
        <p14:creationId xmlns:p14="http://schemas.microsoft.com/office/powerpoint/2010/main" val="22118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52BD6868-CA1E-A32D-4906-20F42905A2EC}"/>
            </a:ext>
          </a:extLst>
        </p:cNvPr>
        <p:cNvGrpSpPr/>
        <p:nvPr/>
      </p:nvGrpSpPr>
      <p:grpSpPr>
        <a:xfrm>
          <a:off x="0" y="0"/>
          <a:ext cx="0" cy="0"/>
          <a:chOff x="0" y="0"/>
          <a:chExt cx="0" cy="0"/>
        </a:xfrm>
      </p:grpSpPr>
      <p:sp>
        <p:nvSpPr>
          <p:cNvPr id="1121" name="Google Shape;1121;p68">
            <a:extLst>
              <a:ext uri="{FF2B5EF4-FFF2-40B4-BE49-F238E27FC236}">
                <a16:creationId xmlns:a16="http://schemas.microsoft.com/office/drawing/2014/main" id="{791CC0E9-1EBC-DA4D-7D50-9A8C35E33304}"/>
              </a:ext>
            </a:extLst>
          </p:cNvPr>
          <p:cNvSpPr/>
          <p:nvPr/>
        </p:nvSpPr>
        <p:spPr>
          <a:xfrm>
            <a:off x="3212893" y="671637"/>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24149375-83B0-729D-BFFB-B663F5B5E5C9}"/>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8">
            <a:extLst>
              <a:ext uri="{FF2B5EF4-FFF2-40B4-BE49-F238E27FC236}">
                <a16:creationId xmlns:a16="http://schemas.microsoft.com/office/drawing/2014/main" id="{EA6278A8-A96D-F7E7-F370-83F546EE5A44}"/>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525B8992-EE46-68B2-B4DD-D3F4F82B7A86}"/>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E91081CA-565A-63C1-3269-BCC9CFBAEFC1}"/>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A61A0DA2-0459-3714-6286-94DA91500A88}"/>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1;p66">
            <a:hlinkClick r:id="" action="ppaction://noaction"/>
            <a:extLst>
              <a:ext uri="{FF2B5EF4-FFF2-40B4-BE49-F238E27FC236}">
                <a16:creationId xmlns:a16="http://schemas.microsoft.com/office/drawing/2014/main" id="{A67257DB-10EB-7D70-6A64-C341CE0A76C7}"/>
              </a:ext>
            </a:extLst>
          </p:cNvPr>
          <p:cNvSpPr txBox="1">
            <a:spLocks/>
          </p:cNvSpPr>
          <p:nvPr/>
        </p:nvSpPr>
        <p:spPr>
          <a:xfrm>
            <a:off x="179947" y="63045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56" name="Google Shape;1046;p66">
            <a:hlinkClick r:id="" action="ppaction://noaction"/>
            <a:extLst>
              <a:ext uri="{FF2B5EF4-FFF2-40B4-BE49-F238E27FC236}">
                <a16:creationId xmlns:a16="http://schemas.microsoft.com/office/drawing/2014/main" id="{B3D6FDE0-737B-B1AA-CADE-07C9B928617C}"/>
              </a:ext>
            </a:extLst>
          </p:cNvPr>
          <p:cNvSpPr txBox="1">
            <a:spLocks/>
          </p:cNvSpPr>
          <p:nvPr/>
        </p:nvSpPr>
        <p:spPr>
          <a:xfrm>
            <a:off x="-1609043" y="23616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E7D35ACF-5441-731A-8086-E6A9C58571AA}"/>
              </a:ext>
            </a:extLst>
          </p:cNvPr>
          <p:cNvGrpSpPr/>
          <p:nvPr/>
        </p:nvGrpSpPr>
        <p:grpSpPr>
          <a:xfrm flipH="1">
            <a:off x="-906891" y="356267"/>
            <a:ext cx="337856" cy="93999"/>
            <a:chOff x="5963614" y="809024"/>
            <a:chExt cx="339690" cy="94500"/>
          </a:xfrm>
        </p:grpSpPr>
        <p:sp>
          <p:nvSpPr>
            <p:cNvPr id="62" name="Google Shape;1052;p66">
              <a:extLst>
                <a:ext uri="{FF2B5EF4-FFF2-40B4-BE49-F238E27FC236}">
                  <a16:creationId xmlns:a16="http://schemas.microsoft.com/office/drawing/2014/main" id="{F0EDBC8F-BF67-30AA-D7D8-3E14DE33FECF}"/>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A2E32CBA-C257-D364-EF03-1305F4CE7CF4}"/>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6B9168E9-FD56-CD33-B505-BB4A4C278B9B}"/>
              </a:ext>
            </a:extLst>
          </p:cNvPr>
          <p:cNvGrpSpPr/>
          <p:nvPr/>
        </p:nvGrpSpPr>
        <p:grpSpPr>
          <a:xfrm flipH="1">
            <a:off x="929912" y="709009"/>
            <a:ext cx="337856" cy="93999"/>
            <a:chOff x="5963614" y="809024"/>
            <a:chExt cx="339690" cy="94500"/>
          </a:xfrm>
        </p:grpSpPr>
        <p:sp>
          <p:nvSpPr>
            <p:cNvPr id="1092" name="Google Shape;1058;p66">
              <a:extLst>
                <a:ext uri="{FF2B5EF4-FFF2-40B4-BE49-F238E27FC236}">
                  <a16:creationId xmlns:a16="http://schemas.microsoft.com/office/drawing/2014/main" id="{8248010C-CDCB-E852-75C7-784146CC474C}"/>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128A36D5-0EA9-0AE8-29F9-3B792A8B5D9A}"/>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033;p66">
            <a:hlinkClick r:id="" action="ppaction://noaction"/>
            <a:extLst>
              <a:ext uri="{FF2B5EF4-FFF2-40B4-BE49-F238E27FC236}">
                <a16:creationId xmlns:a16="http://schemas.microsoft.com/office/drawing/2014/main" id="{B4E1716F-7759-7739-41CA-336BFB944FDC}"/>
              </a:ext>
            </a:extLst>
          </p:cNvPr>
          <p:cNvSpPr txBox="1">
            <a:spLocks/>
          </p:cNvSpPr>
          <p:nvPr/>
        </p:nvSpPr>
        <p:spPr>
          <a:xfrm>
            <a:off x="1468000" y="6696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OLED Display</a:t>
            </a:r>
          </a:p>
        </p:txBody>
      </p:sp>
      <p:sp>
        <p:nvSpPr>
          <p:cNvPr id="7" name="TextBox 6">
            <a:extLst>
              <a:ext uri="{FF2B5EF4-FFF2-40B4-BE49-F238E27FC236}">
                <a16:creationId xmlns:a16="http://schemas.microsoft.com/office/drawing/2014/main" id="{E558B143-B444-32C7-955F-B69F2424CBFB}"/>
              </a:ext>
            </a:extLst>
          </p:cNvPr>
          <p:cNvSpPr txBox="1"/>
          <p:nvPr/>
        </p:nvSpPr>
        <p:spPr>
          <a:xfrm>
            <a:off x="3033132" y="1505943"/>
            <a:ext cx="5296828" cy="954107"/>
          </a:xfrm>
          <a:prstGeom prst="rect">
            <a:avLst/>
          </a:prstGeom>
          <a:noFill/>
        </p:spPr>
        <p:txBody>
          <a:bodyPr wrap="square">
            <a:spAutoFit/>
          </a:bodyPr>
          <a:lstStyle/>
          <a:p>
            <a:r>
              <a:rPr lang="en-US" dirty="0">
                <a:solidFill>
                  <a:schemeClr val="bg1"/>
                </a:solidFill>
              </a:rPr>
              <a:t>The </a:t>
            </a:r>
            <a:r>
              <a:rPr lang="en-US" b="1" dirty="0">
                <a:solidFill>
                  <a:schemeClr val="bg1"/>
                </a:solidFill>
              </a:rPr>
              <a:t>OLED Display</a:t>
            </a:r>
            <a:r>
              <a:rPr lang="en-US" dirty="0">
                <a:solidFill>
                  <a:schemeClr val="bg1"/>
                </a:solidFill>
              </a:rPr>
              <a:t> is used to visually represent text, images, or graphics. It operates using organic light-emitting diodes for high contrast and low power consumption and has the following key components:</a:t>
            </a:r>
          </a:p>
        </p:txBody>
      </p:sp>
      <p:sp>
        <p:nvSpPr>
          <p:cNvPr id="9" name="TextBox 8">
            <a:extLst>
              <a:ext uri="{FF2B5EF4-FFF2-40B4-BE49-F238E27FC236}">
                <a16:creationId xmlns:a16="http://schemas.microsoft.com/office/drawing/2014/main" id="{90A02D18-4D98-0C3F-D162-A8CF4190BF3A}"/>
              </a:ext>
            </a:extLst>
          </p:cNvPr>
          <p:cNvSpPr txBox="1"/>
          <p:nvPr/>
        </p:nvSpPr>
        <p:spPr>
          <a:xfrm>
            <a:off x="3033131" y="2406550"/>
            <a:ext cx="5560741" cy="1708160"/>
          </a:xfrm>
          <a:prstGeom prst="rect">
            <a:avLst/>
          </a:prstGeom>
          <a:noFill/>
        </p:spPr>
        <p:txBody>
          <a:bodyPr wrap="square">
            <a:spAutoFit/>
          </a:bodyPr>
          <a:lstStyle/>
          <a:p>
            <a:pPr>
              <a:lnSpc>
                <a:spcPct val="150000"/>
              </a:lnSpc>
            </a:pPr>
            <a:endParaRPr lang="en-US" b="1" dirty="0">
              <a:solidFill>
                <a:schemeClr val="bg1"/>
              </a:solidFill>
            </a:endParaRPr>
          </a:p>
          <a:p>
            <a:r>
              <a:rPr lang="en-US" b="1" dirty="0">
                <a:solidFill>
                  <a:schemeClr val="bg1"/>
                </a:solidFill>
              </a:rPr>
              <a:t>Pins:</a:t>
            </a:r>
            <a:endParaRPr lang="en-US" dirty="0">
              <a:solidFill>
                <a:schemeClr val="bg1"/>
              </a:solidFill>
            </a:endParaRPr>
          </a:p>
          <a:p>
            <a:r>
              <a:rPr lang="en-US" b="1" dirty="0">
                <a:solidFill>
                  <a:schemeClr val="bg1"/>
                </a:solidFill>
              </a:rPr>
              <a:t>      VCC</a:t>
            </a:r>
            <a:r>
              <a:rPr lang="en-US" dirty="0">
                <a:solidFill>
                  <a:schemeClr val="bg1"/>
                </a:solidFill>
              </a:rPr>
              <a:t>: Supplies power to the display (3.3V or 5V,depending</a:t>
            </a:r>
          </a:p>
          <a:p>
            <a:r>
              <a:rPr lang="en-US" dirty="0">
                <a:solidFill>
                  <a:schemeClr val="bg1"/>
                </a:solidFill>
              </a:rPr>
              <a:t>               on the model).</a:t>
            </a:r>
          </a:p>
          <a:p>
            <a:r>
              <a:rPr lang="en-US" b="1" dirty="0">
                <a:solidFill>
                  <a:schemeClr val="bg1"/>
                </a:solidFill>
              </a:rPr>
              <a:t>      GND</a:t>
            </a:r>
            <a:r>
              <a:rPr lang="en-US" dirty="0">
                <a:solidFill>
                  <a:schemeClr val="bg1"/>
                </a:solidFill>
              </a:rPr>
              <a:t>: Common ground.</a:t>
            </a:r>
          </a:p>
          <a:p>
            <a:r>
              <a:rPr lang="en-US" b="1" dirty="0">
                <a:solidFill>
                  <a:schemeClr val="bg1"/>
                </a:solidFill>
              </a:rPr>
              <a:t>      SCL </a:t>
            </a:r>
            <a:r>
              <a:rPr lang="en-US" dirty="0">
                <a:solidFill>
                  <a:schemeClr val="bg1"/>
                </a:solidFill>
              </a:rPr>
              <a:t>: Serial clock line for communication.</a:t>
            </a:r>
          </a:p>
          <a:p>
            <a:r>
              <a:rPr lang="en-US" b="1" dirty="0">
                <a:solidFill>
                  <a:schemeClr val="bg1"/>
                </a:solidFill>
              </a:rPr>
              <a:t>      SDA </a:t>
            </a:r>
            <a:r>
              <a:rPr lang="en-US" dirty="0">
                <a:solidFill>
                  <a:schemeClr val="bg1"/>
                </a:solidFill>
              </a:rPr>
              <a:t>: Serial data line for transferring data to the display.</a:t>
            </a:r>
          </a:p>
        </p:txBody>
      </p:sp>
      <p:sp>
        <p:nvSpPr>
          <p:cNvPr id="2" name="Google Shape;1030;p66">
            <a:hlinkClick r:id="" action="ppaction://noaction"/>
            <a:extLst>
              <a:ext uri="{FF2B5EF4-FFF2-40B4-BE49-F238E27FC236}">
                <a16:creationId xmlns:a16="http://schemas.microsoft.com/office/drawing/2014/main" id="{D5927FEF-E773-C19D-F425-202AD3D36BDF}"/>
              </a:ext>
            </a:extLst>
          </p:cNvPr>
          <p:cNvSpPr txBox="1">
            <a:spLocks/>
          </p:cNvSpPr>
          <p:nvPr/>
        </p:nvSpPr>
        <p:spPr>
          <a:xfrm>
            <a:off x="-2527923" y="293463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5" name="Google Shape;1036;p66">
            <a:hlinkClick r:id="" action="ppaction://noaction"/>
            <a:extLst>
              <a:ext uri="{FF2B5EF4-FFF2-40B4-BE49-F238E27FC236}">
                <a16:creationId xmlns:a16="http://schemas.microsoft.com/office/drawing/2014/main" id="{D28466C6-429B-CD91-AB72-766E184E3357}"/>
              </a:ext>
            </a:extLst>
          </p:cNvPr>
          <p:cNvSpPr txBox="1">
            <a:spLocks/>
          </p:cNvSpPr>
          <p:nvPr/>
        </p:nvSpPr>
        <p:spPr>
          <a:xfrm>
            <a:off x="-1440100" y="293463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Buzzer</a:t>
            </a:r>
          </a:p>
        </p:txBody>
      </p:sp>
      <p:grpSp>
        <p:nvGrpSpPr>
          <p:cNvPr id="6" name="Google Shape;1060;p66">
            <a:extLst>
              <a:ext uri="{FF2B5EF4-FFF2-40B4-BE49-F238E27FC236}">
                <a16:creationId xmlns:a16="http://schemas.microsoft.com/office/drawing/2014/main" id="{08DD62BB-B4A2-F6C1-5A29-379AC77C0D23}"/>
              </a:ext>
            </a:extLst>
          </p:cNvPr>
          <p:cNvGrpSpPr/>
          <p:nvPr/>
        </p:nvGrpSpPr>
        <p:grpSpPr>
          <a:xfrm flipH="1">
            <a:off x="-1777971" y="3054736"/>
            <a:ext cx="337856" cy="93999"/>
            <a:chOff x="5963614" y="809024"/>
            <a:chExt cx="339690" cy="94500"/>
          </a:xfrm>
        </p:grpSpPr>
        <p:sp>
          <p:nvSpPr>
            <p:cNvPr id="8" name="Google Shape;1061;p66">
              <a:extLst>
                <a:ext uri="{FF2B5EF4-FFF2-40B4-BE49-F238E27FC236}">
                  <a16:creationId xmlns:a16="http://schemas.microsoft.com/office/drawing/2014/main" id="{B7194F0B-1BFF-1736-276F-2160FF8F4E11}"/>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2;p66">
              <a:extLst>
                <a:ext uri="{FF2B5EF4-FFF2-40B4-BE49-F238E27FC236}">
                  <a16:creationId xmlns:a16="http://schemas.microsoft.com/office/drawing/2014/main" id="{4D84905B-15C2-72B6-AC01-97D12DCE651F}"/>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642FBDCD-161E-959C-8B36-09C32AC54F40}"/>
              </a:ext>
            </a:extLst>
          </p:cNvPr>
          <p:cNvPicPr>
            <a:picLocks noChangeAspect="1"/>
          </p:cNvPicPr>
          <p:nvPr/>
        </p:nvPicPr>
        <p:blipFill>
          <a:blip r:embed="rId4"/>
          <a:stretch>
            <a:fillRect/>
          </a:stretch>
        </p:blipFill>
        <p:spPr>
          <a:xfrm>
            <a:off x="-524567" y="3294618"/>
            <a:ext cx="514959" cy="438596"/>
          </a:xfrm>
          <a:prstGeom prst="rect">
            <a:avLst/>
          </a:prstGeom>
        </p:spPr>
      </p:pic>
      <p:pic>
        <p:nvPicPr>
          <p:cNvPr id="12" name="Picture 11" descr="A blue and white electronic device&#10;&#10;Description automatically generated">
            <a:extLst>
              <a:ext uri="{FF2B5EF4-FFF2-40B4-BE49-F238E27FC236}">
                <a16:creationId xmlns:a16="http://schemas.microsoft.com/office/drawing/2014/main" id="{FBC0C26B-4543-4521-815E-980C2589CE61}"/>
              </a:ext>
            </a:extLst>
          </p:cNvPr>
          <p:cNvPicPr>
            <a:picLocks noChangeAspect="1"/>
          </p:cNvPicPr>
          <p:nvPr/>
        </p:nvPicPr>
        <p:blipFill>
          <a:blip r:embed="rId5"/>
          <a:stretch>
            <a:fillRect/>
          </a:stretch>
        </p:blipFill>
        <p:spPr>
          <a:xfrm>
            <a:off x="699154" y="1824851"/>
            <a:ext cx="2201191" cy="1650894"/>
          </a:xfrm>
          <a:prstGeom prst="rect">
            <a:avLst/>
          </a:prstGeom>
        </p:spPr>
      </p:pic>
    </p:spTree>
    <p:extLst>
      <p:ext uri="{BB962C8B-B14F-4D97-AF65-F5344CB8AC3E}">
        <p14:creationId xmlns:p14="http://schemas.microsoft.com/office/powerpoint/2010/main" val="242366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C31A3020-83AA-5E24-698C-92CB74E93161}"/>
            </a:ext>
          </a:extLst>
        </p:cNvPr>
        <p:cNvGrpSpPr/>
        <p:nvPr/>
      </p:nvGrpSpPr>
      <p:grpSpPr>
        <a:xfrm>
          <a:off x="0" y="0"/>
          <a:ext cx="0" cy="0"/>
          <a:chOff x="0" y="0"/>
          <a:chExt cx="0" cy="0"/>
        </a:xfrm>
      </p:grpSpPr>
      <p:sp>
        <p:nvSpPr>
          <p:cNvPr id="1121" name="Google Shape;1121;p68">
            <a:extLst>
              <a:ext uri="{FF2B5EF4-FFF2-40B4-BE49-F238E27FC236}">
                <a16:creationId xmlns:a16="http://schemas.microsoft.com/office/drawing/2014/main" id="{7077AD0A-A291-5C67-82F5-6FD60E11C9D0}"/>
              </a:ext>
            </a:extLst>
          </p:cNvPr>
          <p:cNvSpPr/>
          <p:nvPr/>
        </p:nvSpPr>
        <p:spPr>
          <a:xfrm>
            <a:off x="6417010" y="412894"/>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EE1028C1-ABAB-DEAF-9F6D-154EBFB56C7F}"/>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8">
            <a:extLst>
              <a:ext uri="{FF2B5EF4-FFF2-40B4-BE49-F238E27FC236}">
                <a16:creationId xmlns:a16="http://schemas.microsoft.com/office/drawing/2014/main" id="{C32228C8-1F3E-D319-EF2C-EA25E08603DC}"/>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836FB6E2-D0F2-873B-1D6F-AF9C70BD3F7B}"/>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81819BFF-7D70-742A-8E6E-26FD0CDF1F98}"/>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A7EC27FB-A8D0-DD88-6A86-E4FF5E5F1E37}"/>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1;p66">
            <a:hlinkClick r:id="" action="ppaction://noaction"/>
            <a:extLst>
              <a:ext uri="{FF2B5EF4-FFF2-40B4-BE49-F238E27FC236}">
                <a16:creationId xmlns:a16="http://schemas.microsoft.com/office/drawing/2014/main" id="{49B33436-8C78-4EA9-01A5-5C20AFCA106C}"/>
              </a:ext>
            </a:extLst>
          </p:cNvPr>
          <p:cNvSpPr txBox="1">
            <a:spLocks/>
          </p:cNvSpPr>
          <p:nvPr/>
        </p:nvSpPr>
        <p:spPr>
          <a:xfrm>
            <a:off x="-1552209" y="16476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56" name="Google Shape;1046;p66">
            <a:hlinkClick r:id="" action="ppaction://noaction"/>
            <a:extLst>
              <a:ext uri="{FF2B5EF4-FFF2-40B4-BE49-F238E27FC236}">
                <a16:creationId xmlns:a16="http://schemas.microsoft.com/office/drawing/2014/main" id="{70039952-6316-6E04-762E-CA3E3199B477}"/>
              </a:ext>
            </a:extLst>
          </p:cNvPr>
          <p:cNvSpPr txBox="1">
            <a:spLocks/>
          </p:cNvSpPr>
          <p:nvPr/>
        </p:nvSpPr>
        <p:spPr>
          <a:xfrm>
            <a:off x="-1842252" y="1108091"/>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841EC0DD-505C-3ACF-EB3A-53DC8551F10C}"/>
              </a:ext>
            </a:extLst>
          </p:cNvPr>
          <p:cNvGrpSpPr/>
          <p:nvPr/>
        </p:nvGrpSpPr>
        <p:grpSpPr>
          <a:xfrm flipH="1">
            <a:off x="-1140100" y="1228190"/>
            <a:ext cx="337856" cy="93999"/>
            <a:chOff x="5963614" y="809024"/>
            <a:chExt cx="339690" cy="94500"/>
          </a:xfrm>
        </p:grpSpPr>
        <p:sp>
          <p:nvSpPr>
            <p:cNvPr id="62" name="Google Shape;1052;p66">
              <a:extLst>
                <a:ext uri="{FF2B5EF4-FFF2-40B4-BE49-F238E27FC236}">
                  <a16:creationId xmlns:a16="http://schemas.microsoft.com/office/drawing/2014/main" id="{F1468EE7-7622-859E-DE0D-80E54A83CDFB}"/>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FF724D7D-F8D0-BB20-8179-F69024CF14D5}"/>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2A61E0B6-8C7B-12BB-410D-96845BCAF86D}"/>
              </a:ext>
            </a:extLst>
          </p:cNvPr>
          <p:cNvGrpSpPr/>
          <p:nvPr/>
        </p:nvGrpSpPr>
        <p:grpSpPr>
          <a:xfrm flipH="1">
            <a:off x="-802244" y="243321"/>
            <a:ext cx="337856" cy="93999"/>
            <a:chOff x="5963614" y="809024"/>
            <a:chExt cx="339690" cy="94500"/>
          </a:xfrm>
        </p:grpSpPr>
        <p:sp>
          <p:nvSpPr>
            <p:cNvPr id="1092" name="Google Shape;1058;p66">
              <a:extLst>
                <a:ext uri="{FF2B5EF4-FFF2-40B4-BE49-F238E27FC236}">
                  <a16:creationId xmlns:a16="http://schemas.microsoft.com/office/drawing/2014/main" id="{7329E9C9-C63C-F4A3-3161-BD5554263639}"/>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F87DB41F-4113-04BB-336D-01C178BAE91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3BC0A2E-A044-0239-C2A0-F3A7DF84A97F}"/>
              </a:ext>
            </a:extLst>
          </p:cNvPr>
          <p:cNvSpPr txBox="1"/>
          <p:nvPr/>
        </p:nvSpPr>
        <p:spPr>
          <a:xfrm>
            <a:off x="2516746" y="1789187"/>
            <a:ext cx="6129454" cy="2031325"/>
          </a:xfrm>
          <a:prstGeom prst="rect">
            <a:avLst/>
          </a:prstGeom>
          <a:noFill/>
        </p:spPr>
        <p:txBody>
          <a:bodyPr wrap="square">
            <a:spAutoFit/>
          </a:bodyPr>
          <a:lstStyle/>
          <a:p>
            <a:r>
              <a:rPr lang="en-US" dirty="0">
                <a:solidFill>
                  <a:schemeClr val="bg1"/>
                </a:solidFill>
              </a:rPr>
              <a:t>The </a:t>
            </a:r>
            <a:r>
              <a:rPr lang="en-US" b="1" dirty="0">
                <a:solidFill>
                  <a:schemeClr val="bg1"/>
                </a:solidFill>
              </a:rPr>
              <a:t>Buzzer</a:t>
            </a:r>
            <a:r>
              <a:rPr lang="en-US" dirty="0">
                <a:solidFill>
                  <a:schemeClr val="bg1"/>
                </a:solidFill>
              </a:rPr>
              <a:t> is used to produce sound or alert signals in electronic circuits. </a:t>
            </a:r>
          </a:p>
          <a:p>
            <a:endParaRPr lang="en-US" dirty="0">
              <a:solidFill>
                <a:schemeClr val="bg1"/>
              </a:solidFill>
            </a:endParaRPr>
          </a:p>
          <a:p>
            <a:r>
              <a:rPr lang="en-US" dirty="0">
                <a:solidFill>
                  <a:schemeClr val="bg1"/>
                </a:solidFill>
              </a:rPr>
              <a:t>It operates by converting electrical energy into sound and can be active (generates sound automatically) or passive (requires an external signal). </a:t>
            </a:r>
          </a:p>
          <a:p>
            <a:endParaRPr lang="en-US" dirty="0">
              <a:solidFill>
                <a:schemeClr val="bg1"/>
              </a:solidFill>
            </a:endParaRPr>
          </a:p>
          <a:p>
            <a:endParaRPr lang="en-US" b="1" dirty="0">
              <a:solidFill>
                <a:schemeClr val="bg1"/>
              </a:solidFill>
            </a:endParaRPr>
          </a:p>
          <a:p>
            <a:r>
              <a:rPr lang="en-US" b="1" dirty="0">
                <a:solidFill>
                  <a:schemeClr val="bg1"/>
                </a:solidFill>
              </a:rPr>
              <a:t>Pins:</a:t>
            </a:r>
            <a:endParaRPr lang="en-US" dirty="0">
              <a:solidFill>
                <a:schemeClr val="bg1"/>
              </a:solidFill>
            </a:endParaRPr>
          </a:p>
          <a:p>
            <a:r>
              <a:rPr lang="en-US" b="1" dirty="0">
                <a:solidFill>
                  <a:schemeClr val="bg1"/>
                </a:solidFill>
              </a:rPr>
              <a:t>    VCC</a:t>
            </a:r>
            <a:r>
              <a:rPr lang="en-US" dirty="0">
                <a:solidFill>
                  <a:schemeClr val="bg1"/>
                </a:solidFill>
              </a:rPr>
              <a:t>: Supplies power to the buzzer (typically 3.3V or 5V).</a:t>
            </a:r>
          </a:p>
          <a:p>
            <a:r>
              <a:rPr lang="en-US" b="1" dirty="0">
                <a:solidFill>
                  <a:schemeClr val="bg1"/>
                </a:solidFill>
              </a:rPr>
              <a:t>    GND</a:t>
            </a:r>
            <a:r>
              <a:rPr lang="en-US" dirty="0">
                <a:solidFill>
                  <a:schemeClr val="bg1"/>
                </a:solidFill>
              </a:rPr>
              <a:t>: Common ground.</a:t>
            </a:r>
          </a:p>
        </p:txBody>
      </p:sp>
      <p:sp>
        <p:nvSpPr>
          <p:cNvPr id="4" name="Google Shape;1030;p66">
            <a:hlinkClick r:id="" action="ppaction://noaction"/>
            <a:extLst>
              <a:ext uri="{FF2B5EF4-FFF2-40B4-BE49-F238E27FC236}">
                <a16:creationId xmlns:a16="http://schemas.microsoft.com/office/drawing/2014/main" id="{C98F76E9-41AA-283B-8823-3C9E458024E1}"/>
              </a:ext>
            </a:extLst>
          </p:cNvPr>
          <p:cNvSpPr txBox="1">
            <a:spLocks/>
          </p:cNvSpPr>
          <p:nvPr/>
        </p:nvSpPr>
        <p:spPr>
          <a:xfrm>
            <a:off x="402002" y="69046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5" name="Google Shape;1036;p66">
            <a:hlinkClick r:id="" action="ppaction://noaction"/>
            <a:extLst>
              <a:ext uri="{FF2B5EF4-FFF2-40B4-BE49-F238E27FC236}">
                <a16:creationId xmlns:a16="http://schemas.microsoft.com/office/drawing/2014/main" id="{772FA0C6-187D-82E8-CD38-8D21BD06D599}"/>
              </a:ext>
            </a:extLst>
          </p:cNvPr>
          <p:cNvSpPr txBox="1">
            <a:spLocks/>
          </p:cNvSpPr>
          <p:nvPr/>
        </p:nvSpPr>
        <p:spPr>
          <a:xfrm>
            <a:off x="1489825" y="690462"/>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Buzzer</a:t>
            </a:r>
          </a:p>
        </p:txBody>
      </p:sp>
      <p:grpSp>
        <p:nvGrpSpPr>
          <p:cNvPr id="7" name="Google Shape;1060;p66">
            <a:extLst>
              <a:ext uri="{FF2B5EF4-FFF2-40B4-BE49-F238E27FC236}">
                <a16:creationId xmlns:a16="http://schemas.microsoft.com/office/drawing/2014/main" id="{363D8D59-9204-0778-EB99-1786667B99DD}"/>
              </a:ext>
            </a:extLst>
          </p:cNvPr>
          <p:cNvGrpSpPr/>
          <p:nvPr/>
        </p:nvGrpSpPr>
        <p:grpSpPr>
          <a:xfrm flipH="1">
            <a:off x="1151954" y="810561"/>
            <a:ext cx="337856" cy="93999"/>
            <a:chOff x="5963614" y="809024"/>
            <a:chExt cx="339690" cy="94500"/>
          </a:xfrm>
        </p:grpSpPr>
        <p:sp>
          <p:nvSpPr>
            <p:cNvPr id="8" name="Google Shape;1061;p66">
              <a:extLst>
                <a:ext uri="{FF2B5EF4-FFF2-40B4-BE49-F238E27FC236}">
                  <a16:creationId xmlns:a16="http://schemas.microsoft.com/office/drawing/2014/main" id="{4E2F3270-0CFE-6161-B7B5-3B9B6E57DC6B}"/>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2;p66">
              <a:extLst>
                <a:ext uri="{FF2B5EF4-FFF2-40B4-BE49-F238E27FC236}">
                  <a16:creationId xmlns:a16="http://schemas.microsoft.com/office/drawing/2014/main" id="{193D790F-BBED-ADB8-4201-458337B75FD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80449201-9A96-2DCA-0691-8F7776AC92B9}"/>
              </a:ext>
            </a:extLst>
          </p:cNvPr>
          <p:cNvPicPr>
            <a:picLocks noChangeAspect="1"/>
          </p:cNvPicPr>
          <p:nvPr/>
        </p:nvPicPr>
        <p:blipFill>
          <a:blip r:embed="rId4"/>
          <a:stretch>
            <a:fillRect/>
          </a:stretch>
        </p:blipFill>
        <p:spPr>
          <a:xfrm>
            <a:off x="919322" y="2108559"/>
            <a:ext cx="1308565" cy="1114519"/>
          </a:xfrm>
          <a:prstGeom prst="rect">
            <a:avLst/>
          </a:prstGeom>
        </p:spPr>
      </p:pic>
    </p:spTree>
    <p:extLst>
      <p:ext uri="{BB962C8B-B14F-4D97-AF65-F5344CB8AC3E}">
        <p14:creationId xmlns:p14="http://schemas.microsoft.com/office/powerpoint/2010/main" val="409219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837</Words>
  <Application>Microsoft Office PowerPoint</Application>
  <PresentationFormat>On-screen Show (16:9)</PresentationFormat>
  <Paragraphs>124</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Darker Grotesque Medium</vt:lpstr>
      <vt:lpstr>Montserrat</vt:lpstr>
      <vt:lpstr>PT Sans</vt:lpstr>
      <vt:lpstr>Arial</vt:lpstr>
      <vt:lpstr>Darker Grotesque</vt:lpstr>
      <vt:lpstr>Roboto Condensed Light</vt:lpstr>
      <vt:lpstr>Helvetica</vt:lpstr>
      <vt:lpstr>Multi-Business Company Website by Slidesgo</vt:lpstr>
      <vt:lpstr>Experiment 4</vt:lpstr>
      <vt:lpstr>Arduino Overview and Programming Guide</vt:lpstr>
      <vt:lpstr>Arduino Overview and Programming Guide</vt:lpstr>
      <vt:lpstr>—SOMEONE FAMOUS</vt:lpstr>
      <vt:lpstr>—SOMEONE FAMOUS</vt:lpstr>
      <vt:lpstr>—SOMEONE FAMOUS</vt:lpstr>
      <vt:lpstr>PowerPoint Presentation</vt:lpstr>
      <vt:lpstr>PowerPoint Presentation</vt:lpstr>
      <vt:lpstr>PowerPoint Presentation</vt:lpstr>
      <vt:lpstr>—SOMEONE FAMOUS</vt:lpstr>
      <vt:lpstr>—SOMEONE FAMOUS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4</cp:revision>
  <dcterms:modified xsi:type="dcterms:W3CDTF">2024-12-21T17:09:52Z</dcterms:modified>
</cp:coreProperties>
</file>